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68" r:id="rId6"/>
    <p:sldId id="263" r:id="rId7"/>
    <p:sldId id="269" r:id="rId8"/>
    <p:sldId id="264" r:id="rId9"/>
    <p:sldId id="265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28F4A-24B2-834D-8091-DF6895D07174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43EB-0DBC-A74E-A14A-159ACBA80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71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Crime analysis is used to understand patterns of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incarceration</a:t>
            </a: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recidivism</a:t>
            </a: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help target resources and programs, evaluate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crime prevention</a:t>
            </a: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 crime reduction programs, and further understanding of causes of crime.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54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7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[Cleared by Arrest] The Top 10 crimes in this category, 4 are theft related, 2 are assault related.</a:t>
            </a:r>
            <a:br>
              <a:rPr lang="en-US" dirty="0"/>
            </a:br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[Open] The Top 3 are theft related, 1st is 'theft from vehicle', 3rd is vehicle theft. Lock your doors!</a:t>
            </a:r>
            <a:br>
              <a:rPr lang="en-US" dirty="0"/>
            </a:br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[Exceptional Clear] Missing persons ranks as the highest specific case.</a:t>
            </a:r>
            <a:br>
              <a:rPr lang="en-US" dirty="0"/>
            </a:br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[Cleared by Arrest by Another Agency] Shoplifting ranks #1 with twice the number of case of the second highest crime of 'simple assault'.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9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9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1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0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1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7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8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23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7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Thursday, July 18, 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torsinitaly.com/b/health-insurance-students-italy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harlottenc.gov/datasets/d22200cd879248fcb2258e6840bd6726_0/explore?location=35.261109%2C-80.809400%2C9.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8B207-5AED-DBC8-F163-3A644D350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3854831"/>
            <a:ext cx="5278995" cy="2156581"/>
          </a:xfrm>
        </p:spPr>
        <p:txBody>
          <a:bodyPr anchor="t">
            <a:normAutofit/>
          </a:bodyPr>
          <a:lstStyle/>
          <a:p>
            <a:pPr algn="l"/>
            <a:r>
              <a:rPr lang="en-US" sz="6600" dirty="0"/>
              <a:t>CRIME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3DA2D-15E0-B65C-E8E3-D6581CF72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6182" y="3854830"/>
            <a:ext cx="4700133" cy="2156579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2200" dirty="0"/>
          </a:p>
          <a:p>
            <a:pPr marL="342900" indent="-342900" algn="l">
              <a:buFont typeface="System Font Regular"/>
              <a:buChar char="📍"/>
            </a:pPr>
            <a:r>
              <a:rPr lang="en-US" sz="2200" dirty="0"/>
              <a:t>Charlotte, North Carolina</a:t>
            </a:r>
          </a:p>
          <a:p>
            <a:pPr marL="342900" indent="-342900" algn="l">
              <a:buFont typeface="System Font Regular"/>
              <a:buChar char="📍"/>
            </a:pPr>
            <a:endParaRPr lang="en-US" sz="2200" dirty="0"/>
          </a:p>
          <a:p>
            <a:pPr algn="l"/>
            <a:r>
              <a:rPr lang="en-US" sz="1100" dirty="0"/>
              <a:t>Angelique N  Joshua M  Brianna B  Nicoletta Sheppard</a:t>
            </a:r>
          </a:p>
          <a:p>
            <a:r>
              <a:rPr lang="en-US" sz="1600" dirty="0"/>
              <a:t>TEAM GRYFFINDOR</a:t>
            </a:r>
          </a:p>
          <a:p>
            <a:pPr marL="342900" indent="-342900" algn="l">
              <a:buFont typeface="System Font Regular"/>
              <a:buChar char="📍"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44BD99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804FD-92BA-D9CC-86F4-ECE5E3F1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60" b="25560"/>
          <a:stretch/>
        </p:blipFill>
        <p:spPr>
          <a:xfrm>
            <a:off x="417900" y="-5610"/>
            <a:ext cx="11082529" cy="359901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44BD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44BD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0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BE2F-90B4-4C20-90A9-CE035EE1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57D9B-4A5E-FB0A-0C1D-AB4325753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72EC0-7BB6-C4B6-66CF-61A1966C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Angie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59686-C0CA-2DED-26F8-CF22CF67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FA0625-7A63-F8E2-22AB-4909CF139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92138" y="1049130"/>
            <a:ext cx="5407724" cy="4759740"/>
          </a:xfrm>
        </p:spPr>
      </p:pic>
    </p:spTree>
    <p:extLst>
      <p:ext uri="{BB962C8B-B14F-4D97-AF65-F5344CB8AC3E}">
        <p14:creationId xmlns:p14="http://schemas.microsoft.com/office/powerpoint/2010/main" val="68008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CE9782-0FD1-493B-9C50-C51AB7C5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619023-691E-4F1C-A10A-0EA3D044E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85800"/>
            <a:ext cx="422144" cy="5486400"/>
          </a:xfrm>
          <a:prstGeom prst="rect">
            <a:avLst/>
          </a:prstGeom>
          <a:solidFill>
            <a:srgbClr val="F8967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7EAFFD-2BD1-4600-B034-EEF70078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742FE-A40D-D5B1-E464-C1EA67AA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026" y="540167"/>
            <a:ext cx="5828376" cy="2135867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Conclusion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F987-1248-32B5-68EE-463F6E30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Content Placeholder 7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F4491BDF-F56D-A247-8EA9-8D8CEFB9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131" r="9614"/>
          <a:stretch/>
        </p:blipFill>
        <p:spPr>
          <a:xfrm>
            <a:off x="413003" y="685800"/>
            <a:ext cx="4073933" cy="54864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65EBA8-32A8-1692-A578-5A9FD3C27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026" y="2880452"/>
            <a:ext cx="5828376" cy="3095445"/>
          </a:xfrm>
        </p:spPr>
        <p:txBody>
          <a:bodyPr anchor="t">
            <a:norm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7BAB5-CA6E-585E-96B9-8F47CEC7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997BA6-BEF8-495F-ACCD-8D19769E4FC6}" type="datetime2">
              <a:rPr lang="en-US" smtClean="0"/>
              <a:pPr>
                <a:spcAft>
                  <a:spcPts val="600"/>
                </a:spcAft>
              </a:pPr>
              <a:t>Thursday, July 18,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5C956-09B2-58D2-AC70-D2DABBB7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2376" y="6217920"/>
            <a:ext cx="7195367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Nicoletta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4B5F26-8713-4267-9186-183BB809C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896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C66DF-2004-4C24-8C07-554E4149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896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63B26B-025C-6838-4559-5FF534101FA8}"/>
              </a:ext>
            </a:extLst>
          </p:cNvPr>
          <p:cNvSpPr txBox="1"/>
          <p:nvPr/>
        </p:nvSpPr>
        <p:spPr>
          <a:xfrm>
            <a:off x="1936238" y="5972145"/>
            <a:ext cx="25506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doctorsinitaly.com/b/health-insurance-students-ital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1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7DC18-C378-94AA-1FBD-18774B41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15AC-1FF4-1630-EEF8-1E26A933E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https://data.charlottenc.gov/datasets/d22200cd879248fcb2258e6840bd6726_0/explore?location=35.261109%2C-80.809400%2C9.97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7451A-6BD9-9555-DAA6-F2224803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D83F8-FD21-0B0B-248E-ECE138920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9C0A7-AEE8-3A67-324F-3A9F61D7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8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BCFA-0B05-CBD7-1B67-03935914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C260B-4677-3508-8194-5A49A6F7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4594289" cy="4206383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Predictive Policing</a:t>
            </a:r>
          </a:p>
          <a:p>
            <a:r>
              <a:rPr lang="en-US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make better decisions</a:t>
            </a:r>
          </a:p>
          <a:p>
            <a:r>
              <a:rPr lang="en-US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target resources</a:t>
            </a:r>
          </a:p>
          <a:p>
            <a:r>
              <a:rPr lang="en-US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formulate strategies</a:t>
            </a:r>
          </a:p>
          <a:p>
            <a:r>
              <a:rPr lang="en-US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tactical analysis (e.g. crime forecasting, 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geographic profiling</a:t>
            </a:r>
            <a:r>
              <a:rPr lang="en-US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).</a:t>
            </a:r>
            <a:endParaRPr lang="en-US" sz="32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E66BE-E11F-F5D4-0D00-6ADF1C5A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Thursday, July 18,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8EDAB-510E-D6B6-3832-91C8BF66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Nicoletta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3678B-5304-10FF-B53D-5091099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9BC69-719D-AB04-4933-370CE57214F0}"/>
              </a:ext>
            </a:extLst>
          </p:cNvPr>
          <p:cNvSpPr txBox="1"/>
          <p:nvPr/>
        </p:nvSpPr>
        <p:spPr>
          <a:xfrm>
            <a:off x="5829299" y="1690687"/>
            <a:ext cx="42576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Community Usage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Raise awareness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Safe neighborhoods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hand holding a tool&#10;&#10;Description automatically generated">
            <a:extLst>
              <a:ext uri="{FF2B5EF4-FFF2-40B4-BE49-F238E27FC236}">
                <a16:creationId xmlns:a16="http://schemas.microsoft.com/office/drawing/2014/main" id="{CD7638AB-4E43-9DB4-2024-5706375CD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1401"/>
          <a:stretch/>
        </p:blipFill>
        <p:spPr>
          <a:xfrm>
            <a:off x="1284224" y="667511"/>
            <a:ext cx="10907776" cy="5550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414A9-616F-A82F-7ABF-C0B14845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F78FC8-6741-56CC-8F17-87673BA08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6850" y="1473128"/>
            <a:ext cx="10515600" cy="9033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84F0-AD77-622C-CA9B-524FB477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Monday, July 22,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7EF80-76AB-3D57-C81D-E538D408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6BEF-BBC6-EFD1-1599-7A952551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BA5B5C-8D5B-9EF2-B5C9-CE03B779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0" y="2351088"/>
            <a:ext cx="5194300" cy="15875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CD89ABB-6FF8-152C-FFAF-D77C00F86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052" y="3970020"/>
            <a:ext cx="6388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7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loud storage graphic">
            <a:extLst>
              <a:ext uri="{FF2B5EF4-FFF2-40B4-BE49-F238E27FC236}">
                <a16:creationId xmlns:a16="http://schemas.microsoft.com/office/drawing/2014/main" id="{AC43540E-1746-B582-84E7-DE31C189F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6950"/>
          <a:stretch/>
        </p:blipFill>
        <p:spPr>
          <a:xfrm>
            <a:off x="1404384" y="626595"/>
            <a:ext cx="10098768" cy="5591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B6476-D305-0533-079F-C031D5C7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D8907-1C0F-ACB3-EF6E-4E29AFF3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Monday, July 22,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8A5D-2E5B-DDD8-3675-159E01AE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Angie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AF0B6-EB9A-8A1D-A1FF-B81EE522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DB31C4D-5BF8-19EB-BDB5-3E98CE19D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357" y="3927360"/>
            <a:ext cx="7137400" cy="1803400"/>
          </a:xfr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DF13C32-79EB-397C-8EBB-6671B4E2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91" r="23580"/>
          <a:stretch/>
        </p:blipFill>
        <p:spPr>
          <a:xfrm>
            <a:off x="5736771" y="865419"/>
            <a:ext cx="4963886" cy="31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3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Lines of code">
            <a:extLst>
              <a:ext uri="{FF2B5EF4-FFF2-40B4-BE49-F238E27FC236}">
                <a16:creationId xmlns:a16="http://schemas.microsoft.com/office/drawing/2014/main" id="{D026FA58-A53C-8EE3-5EB0-ECF3C5EEA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412"/>
          <a:stretch/>
        </p:blipFill>
        <p:spPr>
          <a:xfrm>
            <a:off x="1351216" y="686562"/>
            <a:ext cx="10151936" cy="5447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34302-B05A-5DFD-53C3-7E9D4E58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 </a:t>
            </a:r>
          </a:p>
        </p:txBody>
      </p:sp>
      <p:pic>
        <p:nvPicPr>
          <p:cNvPr id="8" name="Content Placeholder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F5DB706-A949-7FCA-1C63-70C1CDBA8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2726" y="1775460"/>
            <a:ext cx="2979574" cy="42068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99D80-A89C-49A1-EB6C-0D9FC2F19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Monday, July 22,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E2E5E-3E25-C717-D7F0-6AB4FFF7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059A4-47EB-D48C-00B0-B35B1165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8FEDC59-9CA2-551B-EBD4-54A89D150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1854835"/>
            <a:ext cx="49911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B65D7E18-2636-47CB-BDA7-4DE8C5BEB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Background Gray Rectangle">
            <a:extLst>
              <a:ext uri="{FF2B5EF4-FFF2-40B4-BE49-F238E27FC236}">
                <a16:creationId xmlns:a16="http://schemas.microsoft.com/office/drawing/2014/main" id="{1FF5E391-13EA-4378-95B1-C73488181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AD0DC7A3-7ED0-4155-ADCF-D332541FA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68A9FB48-3676-05C6-3B15-8755FBB2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3" b="-1"/>
          <a:stretch/>
        </p:blipFill>
        <p:spPr>
          <a:xfrm>
            <a:off x="777875" y="671603"/>
            <a:ext cx="10715253" cy="5500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B4AD7-0C02-BDC8-FCF9-9CD31DC5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1A6E-7AE7-8720-1171-2917063D91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EE98B79-F222-4FD1-8713-07459E1B5004}" type="datetime2">
              <a:rPr lang="en-US" smtClean="0"/>
              <a:pPr>
                <a:spcAft>
                  <a:spcPts val="600"/>
                </a:spcAft>
              </a:pPr>
              <a:t>Monday, July 22,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6686F-4BC6-321F-8AFD-05B034F6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943" y="6217920"/>
            <a:ext cx="41148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Brianna</a:t>
            </a:r>
          </a:p>
        </p:txBody>
      </p:sp>
      <p:cxnSp>
        <p:nvCxnSpPr>
          <p:cNvPr id="16" name="Vertical Connector">
            <a:extLst>
              <a:ext uri="{FF2B5EF4-FFF2-40B4-BE49-F238E27FC236}">
                <a16:creationId xmlns:a16="http://schemas.microsoft.com/office/drawing/2014/main" id="{4CDF7082-55B3-4B7D-8ECF-F1C96C500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CAD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orizontal Connector 2">
            <a:extLst>
              <a:ext uri="{FF2B5EF4-FFF2-40B4-BE49-F238E27FC236}">
                <a16:creationId xmlns:a16="http://schemas.microsoft.com/office/drawing/2014/main" id="{67D64140-8BC6-4CD1-8C2A-FB5BCE235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CAD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8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ircuit board background">
            <a:extLst>
              <a:ext uri="{FF2B5EF4-FFF2-40B4-BE49-F238E27FC236}">
                <a16:creationId xmlns:a16="http://schemas.microsoft.com/office/drawing/2014/main" id="{DB15EF74-0CB2-BFAE-4159-E84132B02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0783"/>
          <a:stretch/>
        </p:blipFill>
        <p:spPr>
          <a:xfrm>
            <a:off x="1446678" y="667512"/>
            <a:ext cx="10056473" cy="52902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BE7508-294F-1E8A-2959-F719964B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5C1787-0AD4-5E10-2CEA-395A14C8A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1051" y="1413921"/>
            <a:ext cx="4509898" cy="45438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3B302-FCC0-BA20-1D8C-9C6A87B7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Monday, July 22,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C7DD-3129-7F9A-F3D9-B65BEC68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879ED-C46B-1EA9-5E76-8D8F3567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8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Background Gray Rectangle">
            <a:extLst>
              <a:ext uri="{FF2B5EF4-FFF2-40B4-BE49-F238E27FC236}">
                <a16:creationId xmlns:a16="http://schemas.microsoft.com/office/drawing/2014/main" id="{E02AF201-3595-4B67-AA36-7874F2CA4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Background Gray Rectangle">
            <a:extLst>
              <a:ext uri="{FF2B5EF4-FFF2-40B4-BE49-F238E27FC236}">
                <a16:creationId xmlns:a16="http://schemas.microsoft.com/office/drawing/2014/main" id="{EC1C013B-C078-4D80-BBB4-0CE08DDCC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White Rectangle">
            <a:extLst>
              <a:ext uri="{FF2B5EF4-FFF2-40B4-BE49-F238E27FC236}">
                <a16:creationId xmlns:a16="http://schemas.microsoft.com/office/drawing/2014/main" id="{FE4D53DE-7016-40E0-A03F-0FB38961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and black text&#10;&#10;Description automatically generated">
            <a:extLst>
              <a:ext uri="{FF2B5EF4-FFF2-40B4-BE49-F238E27FC236}">
                <a16:creationId xmlns:a16="http://schemas.microsoft.com/office/drawing/2014/main" id="{73664B83-44D3-DA7E-6CF7-123FFC09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833"/>
          <a:stretch/>
        </p:blipFill>
        <p:spPr>
          <a:xfrm>
            <a:off x="694292" y="671603"/>
            <a:ext cx="11496184" cy="5500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5A1BE-5C7A-FA55-A959-A319F001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93068-8D3A-9923-BACA-6FF26ECB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EE98B79-F222-4FD1-8713-07459E1B5004}" type="datetime2">
              <a:rPr lang="en-US" smtClean="0"/>
              <a:pPr>
                <a:spcAft>
                  <a:spcPts val="600"/>
                </a:spcAft>
              </a:pPr>
              <a:t>Monday, July 22,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AEE49-DD29-F329-512F-D7F307D1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943" y="6217920"/>
            <a:ext cx="41148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Joshua</a:t>
            </a:r>
          </a:p>
        </p:txBody>
      </p:sp>
      <p:cxnSp>
        <p:nvCxnSpPr>
          <p:cNvPr id="23" name="Vertical Connector">
            <a:extLst>
              <a:ext uri="{FF2B5EF4-FFF2-40B4-BE49-F238E27FC236}">
                <a16:creationId xmlns:a16="http://schemas.microsoft.com/office/drawing/2014/main" id="{F2775DA2-2C5C-4C85-B4BF-8DB3BFB49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308CC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Horizontal Connector 2">
            <a:extLst>
              <a:ext uri="{FF2B5EF4-FFF2-40B4-BE49-F238E27FC236}">
                <a16:creationId xmlns:a16="http://schemas.microsoft.com/office/drawing/2014/main" id="{71A93627-6626-4571-A65B-6236ACAFB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308CC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02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ine of binary code">
            <a:extLst>
              <a:ext uri="{FF2B5EF4-FFF2-40B4-BE49-F238E27FC236}">
                <a16:creationId xmlns:a16="http://schemas.microsoft.com/office/drawing/2014/main" id="{FAA3D12F-6CE0-219E-B814-41875DEF7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7042"/>
          <a:stretch/>
        </p:blipFill>
        <p:spPr>
          <a:xfrm>
            <a:off x="1349463" y="705231"/>
            <a:ext cx="10106064" cy="544753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0F5548E-0437-49DE-7268-EA2BEF2F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pic>
        <p:nvPicPr>
          <p:cNvPr id="12" name="Content Placeholder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C394599-E552-EA91-633F-DA58302A5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4569" y="1733550"/>
            <a:ext cx="3243855" cy="42068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C839F-9EFA-0169-D048-C4188B63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Monday, July 22,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F13E0-00AE-65D2-9624-B0A0AB3B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Angie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FD098-074C-FDC3-99DA-B4464719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9DADEF-6A43-91DC-D1E3-63578EDC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78" y="1690688"/>
            <a:ext cx="3619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8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ante">
      <a:majorFont>
        <a:latin typeface="Georgia Pro"/>
        <a:ea typeface=""/>
        <a:cs typeface=""/>
      </a:majorFont>
      <a:minorFont>
        <a:latin typeface="Georgi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5963</TotalTime>
  <Words>253</Words>
  <Application>Microsoft Macintosh PowerPoint</Application>
  <PresentationFormat>Widescreen</PresentationFormat>
  <Paragraphs>65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Arial</vt:lpstr>
      <vt:lpstr>Dante (Headings)2</vt:lpstr>
      <vt:lpstr>Georgia Pro</vt:lpstr>
      <vt:lpstr>Helvetica Neue Medium</vt:lpstr>
      <vt:lpstr>Slack-Lato</vt:lpstr>
      <vt:lpstr>System Font Regular</vt:lpstr>
      <vt:lpstr>Wingdings</vt:lpstr>
      <vt:lpstr>Wingdings 2</vt:lpstr>
      <vt:lpstr>OffsetVTI</vt:lpstr>
      <vt:lpstr>CRIME</vt:lpstr>
      <vt:lpstr>The Idea</vt:lpstr>
      <vt:lpstr>Data Cleaning</vt:lpstr>
      <vt:lpstr>Data Storing</vt:lpstr>
      <vt:lpstr>Coding approach </vt:lpstr>
      <vt:lpstr>PowerPoint Presentation</vt:lpstr>
      <vt:lpstr>Coding approach</vt:lpstr>
      <vt:lpstr>PowerPoint Presentation</vt:lpstr>
      <vt:lpstr>Coding approach</vt:lpstr>
      <vt:lpstr>Mapping</vt:lpstr>
      <vt:lpstr>Conclusion 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Sh</dc:creator>
  <cp:lastModifiedBy>N Sh</cp:lastModifiedBy>
  <cp:revision>4</cp:revision>
  <dcterms:created xsi:type="dcterms:W3CDTF">2024-07-18T22:33:59Z</dcterms:created>
  <dcterms:modified xsi:type="dcterms:W3CDTF">2024-07-23T01:57:43Z</dcterms:modified>
</cp:coreProperties>
</file>